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1pPr>
    <a:lvl2pPr marL="0" marR="0" indent="4572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2pPr>
    <a:lvl3pPr marL="0" marR="0" indent="9144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3pPr>
    <a:lvl4pPr marL="0" marR="0" indent="13716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4pPr>
    <a:lvl5pPr marL="0" marR="0" indent="18288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5pPr>
    <a:lvl6pPr marL="0" marR="0" indent="22860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6pPr>
    <a:lvl7pPr marL="0" marR="0" indent="27432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7pPr>
    <a:lvl8pPr marL="0" marR="0" indent="32004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8pPr>
    <a:lvl9pPr marL="0" marR="0" indent="3657600" algn="l" defTabSz="2438338" rtl="0" fontAlgn="auto" latinLnBrk="0" hangingPunct="0">
      <a:lnSpc>
        <a:spcPct val="11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400" u="none" kumimoji="0" normalizeH="0">
        <a:ln>
          <a:noFill/>
        </a:ln>
        <a:solidFill>
          <a:srgbClr val="000000"/>
        </a:solidFill>
        <a:effectLst/>
        <a:uFillTx/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pple SD 산돌고딕 Neo 일반체"/>
          <a:ea typeface="Apple SD 산돌고딕 Neo 일반체"/>
          <a:cs typeface="Apple SD 산돌고딕 Neo 일반체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1pPr>
    <a:lvl2pPr indent="2286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2pPr>
    <a:lvl3pPr indent="4572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3pPr>
    <a:lvl4pPr indent="6858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4pPr>
    <a:lvl5pPr indent="9144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5pPr>
    <a:lvl6pPr indent="11430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6pPr>
    <a:lvl7pPr indent="13716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7pPr>
    <a:lvl8pPr indent="16002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8pPr>
    <a:lvl9pPr indent="1828800" defTabSz="457200" latinLnBrk="0">
      <a:lnSpc>
        <a:spcPct val="117999"/>
      </a:lnSpc>
      <a:defRPr sz="2200">
        <a:latin typeface="Apple SD 산돌고딕 Neo 일반체"/>
        <a:ea typeface="Apple SD 산돌고딕 Neo 일반체"/>
        <a:cs typeface="Apple SD 산돌고딕 Neo 일반체"/>
        <a:sym typeface="Apple SD 산돌고딕 Neo 일반체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프레젠테이션 제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프레젠테이션 제목</a:t>
            </a:r>
          </a:p>
        </p:txBody>
      </p:sp>
      <p:sp>
        <p:nvSpPr>
          <p:cNvPr id="16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라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lankim-CI-Logo-y22.png" descr="plankim-CI-Logo-y2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400707" y="419372"/>
            <a:ext cx="1516493" cy="492861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Future Self"/>
          <p:cNvSpPr txBox="1"/>
          <p:nvPr/>
        </p:nvSpPr>
        <p:spPr>
          <a:xfrm>
            <a:off x="847517" y="288927"/>
            <a:ext cx="1480008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pc="-78" sz="2600">
                <a:solidFill>
                  <a:srgbClr val="424242"/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lvl1pPr>
          </a:lstStyle>
          <a:p>
            <a:pPr/>
            <a:r>
              <a:t>Future Self</a:t>
            </a:r>
          </a:p>
        </p:txBody>
      </p:sp>
      <p:sp>
        <p:nvSpPr>
          <p:cNvPr id="25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" name="선"/>
          <p:cNvSpPr/>
          <p:nvPr/>
        </p:nvSpPr>
        <p:spPr>
          <a:xfrm>
            <a:off x="847517" y="2225993"/>
            <a:ext cx="22688968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" name="Copyright © 2025 PlanKim. All rights reserved"/>
          <p:cNvSpPr txBox="1"/>
          <p:nvPr/>
        </p:nvSpPr>
        <p:spPr>
          <a:xfrm>
            <a:off x="278829" y="13087298"/>
            <a:ext cx="5541955" cy="368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53" sz="18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lvl1pPr>
          </a:lstStyle>
          <a:p>
            <a:pPr/>
            <a:r>
              <a:t>Copyright © 2025 PlanKim. All rights reserved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마지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35" name="plankim-favicon-y22-1-gray.png" descr="plankim-favicon-y22-1-gra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29039" y="5186926"/>
            <a:ext cx="1732117" cy="1732117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Just Do it"/>
          <p:cNvSpPr txBox="1"/>
          <p:nvPr/>
        </p:nvSpPr>
        <p:spPr>
          <a:xfrm>
            <a:off x="10876476" y="5348134"/>
            <a:ext cx="4516502" cy="140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ctr">
              <a:defRPr spc="0" sz="8500">
                <a:solidFill>
                  <a:srgbClr val="555555"/>
                </a:solidFill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Just Do 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프레젠테이션 제목"/>
          <p:cNvSpPr txBox="1"/>
          <p:nvPr>
            <p:ph type="title" hasCustomPrompt="1"/>
          </p:nvPr>
        </p:nvSpPr>
        <p:spPr>
          <a:xfrm>
            <a:off x="1206496" y="4171558"/>
            <a:ext cx="21971004" cy="2774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프레젠테이션 제목</a:t>
            </a:r>
          </a:p>
        </p:txBody>
      </p:sp>
      <p:pic>
        <p:nvPicPr>
          <p:cNvPr id="3" name="plankim-CI-Logo-y22.png" descr="plankim-CI-Logo-y2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77520" y="11465317"/>
            <a:ext cx="2828961" cy="919413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lankim-CI-Logo-y22.png" descr="plankim-CI-Logo-y2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77520" y="11465317"/>
            <a:ext cx="2828961" cy="91941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선"/>
          <p:cNvSpPr/>
          <p:nvPr/>
        </p:nvSpPr>
        <p:spPr>
          <a:xfrm>
            <a:off x="4350997" y="3969611"/>
            <a:ext cx="15682006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6" name="선"/>
          <p:cNvSpPr/>
          <p:nvPr/>
        </p:nvSpPr>
        <p:spPr>
          <a:xfrm>
            <a:off x="4350997" y="7148394"/>
            <a:ext cx="15682006" cy="1"/>
          </a:xfrm>
          <a:prstGeom prst="line">
            <a:avLst/>
          </a:prstGeom>
          <a:ln w="12700">
            <a:solidFill>
              <a:srgbClr val="5E5E5E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7" name="본문 첫 번째 줄…"/>
          <p:cNvSpPr txBox="1"/>
          <p:nvPr>
            <p:ph type="body" idx="1" hasCustomPrompt="1"/>
          </p:nvPr>
        </p:nvSpPr>
        <p:spPr>
          <a:xfrm>
            <a:off x="1201342" y="7223190"/>
            <a:ext cx="21971001" cy="28004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프레젠테이션 부제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" name="슬라이드 번호"/>
          <p:cNvSpPr txBox="1"/>
          <p:nvPr>
            <p:ph type="sldNum" sz="quarter" idx="2"/>
          </p:nvPr>
        </p:nvSpPr>
        <p:spPr>
          <a:xfrm>
            <a:off x="12016930" y="13087298"/>
            <a:ext cx="337643" cy="3683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defRPr spc="0"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</p:sldLayoutIdLst>
  <p:transition xmlns:p14="http://schemas.microsoft.com/office/powerpoint/2010/main" spd="med" advClick="1"/>
  <p:txStyles>
    <p:titleStyle>
      <a:lvl1pPr marL="0" marR="0" indent="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1pPr>
      <a:lvl2pPr marL="0" marR="0" indent="4572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2pPr>
      <a:lvl3pPr marL="0" marR="0" indent="9144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3pPr>
      <a:lvl4pPr marL="0" marR="0" indent="13716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4pPr>
      <a:lvl5pPr marL="0" marR="0" indent="18288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5pPr>
      <a:lvl6pPr marL="0" marR="0" indent="22860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6pPr>
      <a:lvl7pPr marL="0" marR="0" indent="27432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7pPr>
      <a:lvl8pPr marL="0" marR="0" indent="32004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8pPr>
      <a:lvl9pPr marL="0" marR="0" indent="3657600" algn="ctr" defTabSz="2438338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88" strike="noStrike" sz="9600" u="none">
          <a:solidFill>
            <a:srgbClr val="000000"/>
          </a:solidFill>
          <a:uFillTx/>
          <a:latin typeface="+mn-lt"/>
          <a:ea typeface="+mn-ea"/>
          <a:cs typeface="+mn-cs"/>
          <a:sym typeface="Apple SD 산돌고딕 Neo 볼드체"/>
        </a:defRPr>
      </a:lvl9pPr>
    </p:titleStyle>
    <p:bodyStyle>
      <a:lvl1pPr marL="0" marR="0" indent="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1pPr>
      <a:lvl2pPr marL="0" marR="0" indent="4572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2pPr>
      <a:lvl3pPr marL="0" marR="0" indent="9144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3pPr>
      <a:lvl4pPr marL="0" marR="0" indent="13716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4pPr>
      <a:lvl5pPr marL="0" marR="0" indent="18288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5pPr>
      <a:lvl6pPr marL="0" marR="0" indent="22860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6pPr>
      <a:lvl7pPr marL="0" marR="0" indent="27432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7pPr>
      <a:lvl8pPr marL="0" marR="0" indent="32004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8pPr>
      <a:lvl9pPr marL="0" marR="0" indent="3657600" algn="l" defTabSz="825500" rtl="0" latinLnBrk="0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04" strike="noStrike" sz="6800" u="none">
          <a:solidFill>
            <a:srgbClr val="000000"/>
          </a:solidFill>
          <a:uFillTx/>
          <a:latin typeface="Apple SD 산돌고딕 Neo 일반체"/>
          <a:ea typeface="Apple SD 산돌고딕 Neo 일반체"/>
          <a:cs typeface="Apple SD 산돌고딕 Neo 일반체"/>
          <a:sym typeface="Apple SD 산돌고딕 Neo 일반체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pple SD 산돌고딕 Neo 일반체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퓨처셀프 FUTURE SELF"/>
          <p:cNvSpPr txBox="1"/>
          <p:nvPr>
            <p:ph type="ctrTitle"/>
          </p:nvPr>
        </p:nvSpPr>
        <p:spPr>
          <a:xfrm>
            <a:off x="5571807" y="4756120"/>
            <a:ext cx="13240386" cy="1605767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pc="-270" sz="9000"/>
            </a:lvl1pPr>
          </a:lstStyle>
          <a:p>
            <a:pPr/>
            <a:r>
              <a:t>퓨처셀프 FUTURE SELF</a:t>
            </a:r>
          </a:p>
        </p:txBody>
      </p:sp>
      <p:sp>
        <p:nvSpPr>
          <p:cNvPr id="46" name="Work Paper"/>
          <p:cNvSpPr txBox="1"/>
          <p:nvPr/>
        </p:nvSpPr>
        <p:spPr>
          <a:xfrm>
            <a:off x="7694300" y="8348390"/>
            <a:ext cx="8995400" cy="1336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20000"/>
              </a:lnSpc>
              <a:defRPr spc="-209" sz="7000">
                <a:gradFill flip="none" rotWithShape="1">
                  <a:gsLst>
                    <a:gs pos="0">
                      <a:srgbClr val="FF2600"/>
                    </a:gs>
                    <a:gs pos="16775">
                      <a:srgbClr val="FF5D00"/>
                    </a:gs>
                    <a:gs pos="50315">
                      <a:schemeClr val="accent4">
                        <a:hueOff val="-858837"/>
                        <a:lumOff val="-9791"/>
                      </a:schemeClr>
                    </a:gs>
                    <a:gs pos="80341">
                      <a:srgbClr val="80855D"/>
                    </a:gs>
                    <a:gs pos="100000">
                      <a:schemeClr val="accent1">
                        <a:lumOff val="-13575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  <a:sym typeface="Apple SD 산돌고딕 Neo 볼드체"/>
              </a:defRPr>
            </a:lvl1pPr>
          </a:lstStyle>
          <a:p>
            <a:pPr/>
            <a:r>
              <a:t>Work Paper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슬라이드 번호"/>
          <p:cNvSpPr txBox="1"/>
          <p:nvPr>
            <p:ph type="sldNum" sz="quarter" idx="2"/>
          </p:nvPr>
        </p:nvSpPr>
        <p:spPr>
          <a:xfrm>
            <a:off x="12015787" y="13087298"/>
            <a:ext cx="339929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5" name="Work Paper 8 미래의 내가 되는 7단계"/>
          <p:cNvSpPr txBox="1"/>
          <p:nvPr/>
        </p:nvSpPr>
        <p:spPr>
          <a:xfrm>
            <a:off x="1191975" y="1289161"/>
            <a:ext cx="989583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8 미래의 내가 되는 7단계</a:t>
            </a:r>
          </a:p>
        </p:txBody>
      </p:sp>
      <p:sp>
        <p:nvSpPr>
          <p:cNvPr id="216" name="1단계"/>
          <p:cNvSpPr/>
          <p:nvPr/>
        </p:nvSpPr>
        <p:spPr>
          <a:xfrm>
            <a:off x="1139628" y="3862967"/>
            <a:ext cx="1365883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1단계</a:t>
            </a:r>
          </a:p>
        </p:txBody>
      </p:sp>
      <p:sp>
        <p:nvSpPr>
          <p:cNvPr id="217" name="현실에 맞는 목표를 명확하게 세워라."/>
          <p:cNvSpPr/>
          <p:nvPr/>
        </p:nvSpPr>
        <p:spPr>
          <a:xfrm>
            <a:off x="2539241" y="3862967"/>
            <a:ext cx="7755152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현실에 맞는 목표를 명확하게 세워라.</a:t>
            </a:r>
          </a:p>
        </p:txBody>
      </p:sp>
      <p:sp>
        <p:nvSpPr>
          <p:cNvPr id="218" name="Memo"/>
          <p:cNvSpPr/>
          <p:nvPr/>
        </p:nvSpPr>
        <p:spPr>
          <a:xfrm>
            <a:off x="13565730" y="2945447"/>
            <a:ext cx="2397591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Memo</a:t>
            </a:r>
          </a:p>
        </p:txBody>
      </p:sp>
      <p:sp>
        <p:nvSpPr>
          <p:cNvPr id="219" name="직사각형"/>
          <p:cNvSpPr/>
          <p:nvPr/>
        </p:nvSpPr>
        <p:spPr>
          <a:xfrm>
            <a:off x="13565730" y="4032238"/>
            <a:ext cx="9391143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220" name="미래의 내가 되는 7단계"/>
          <p:cNvSpPr/>
          <p:nvPr/>
        </p:nvSpPr>
        <p:spPr>
          <a:xfrm>
            <a:off x="1128521" y="2986722"/>
            <a:ext cx="9156701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내가 되는 7단계</a:t>
            </a:r>
          </a:p>
        </p:txBody>
      </p:sp>
      <p:sp>
        <p:nvSpPr>
          <p:cNvPr id="221" name="체크리스트"/>
          <p:cNvSpPr/>
          <p:nvPr/>
        </p:nvSpPr>
        <p:spPr>
          <a:xfrm>
            <a:off x="10590506" y="2986722"/>
            <a:ext cx="2254816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체크리스트</a:t>
            </a:r>
          </a:p>
        </p:txBody>
      </p:sp>
      <p:sp>
        <p:nvSpPr>
          <p:cNvPr id="222" name="2단계"/>
          <p:cNvSpPr/>
          <p:nvPr/>
        </p:nvSpPr>
        <p:spPr>
          <a:xfrm>
            <a:off x="1129489" y="4993212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2단계</a:t>
            </a:r>
          </a:p>
        </p:txBody>
      </p:sp>
      <p:sp>
        <p:nvSpPr>
          <p:cNvPr id="223" name="덜 중요한 목표들을 제거하라."/>
          <p:cNvSpPr/>
          <p:nvPr/>
        </p:nvSpPr>
        <p:spPr>
          <a:xfrm>
            <a:off x="2540000" y="4993212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덜 중요한 목표들을 제거하라.</a:t>
            </a:r>
          </a:p>
        </p:txBody>
      </p:sp>
      <p:sp>
        <p:nvSpPr>
          <p:cNvPr id="224" name="3단계"/>
          <p:cNvSpPr/>
          <p:nvPr/>
        </p:nvSpPr>
        <p:spPr>
          <a:xfrm>
            <a:off x="1129489" y="6123457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3단계</a:t>
            </a:r>
          </a:p>
        </p:txBody>
      </p:sp>
      <p:sp>
        <p:nvSpPr>
          <p:cNvPr id="225" name="필요에서 열망으로, 열망에서 앎으로 나아가라."/>
          <p:cNvSpPr/>
          <p:nvPr/>
        </p:nvSpPr>
        <p:spPr>
          <a:xfrm>
            <a:off x="2540000" y="6123457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필요에서 열망으로, 열망에서 앎으로 나아가라.</a:t>
            </a:r>
          </a:p>
        </p:txBody>
      </p:sp>
      <p:sp>
        <p:nvSpPr>
          <p:cNvPr id="226" name="4단계"/>
          <p:cNvSpPr/>
          <p:nvPr/>
        </p:nvSpPr>
        <p:spPr>
          <a:xfrm>
            <a:off x="1129489" y="7253702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4단계</a:t>
            </a:r>
          </a:p>
        </p:txBody>
      </p:sp>
      <p:sp>
        <p:nvSpPr>
          <p:cNvPr id="227" name="원하는 것을 정확하게 요구하라."/>
          <p:cNvSpPr/>
          <p:nvPr/>
        </p:nvSpPr>
        <p:spPr>
          <a:xfrm>
            <a:off x="2540000" y="7253702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원하는 것을 정확하게 요구하라.</a:t>
            </a:r>
          </a:p>
        </p:txBody>
      </p:sp>
      <p:sp>
        <p:nvSpPr>
          <p:cNvPr id="228" name="5단계"/>
          <p:cNvSpPr/>
          <p:nvPr/>
        </p:nvSpPr>
        <p:spPr>
          <a:xfrm>
            <a:off x="1129489" y="8383947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5단계</a:t>
            </a:r>
          </a:p>
        </p:txBody>
      </p:sp>
      <p:sp>
        <p:nvSpPr>
          <p:cNvPr id="229" name="미래의 나를 자동화하고 시스템화하라."/>
          <p:cNvSpPr/>
          <p:nvPr/>
        </p:nvSpPr>
        <p:spPr>
          <a:xfrm>
            <a:off x="2540000" y="8383947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나를 자동화하고 시스템화하라.</a:t>
            </a:r>
          </a:p>
        </p:txBody>
      </p:sp>
      <p:sp>
        <p:nvSpPr>
          <p:cNvPr id="230" name="6단계"/>
          <p:cNvSpPr/>
          <p:nvPr/>
        </p:nvSpPr>
        <p:spPr>
          <a:xfrm>
            <a:off x="1129489" y="9514192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6단계</a:t>
            </a:r>
          </a:p>
        </p:txBody>
      </p:sp>
      <p:sp>
        <p:nvSpPr>
          <p:cNvPr id="231" name="미래의 나의 일정을 관리하라."/>
          <p:cNvSpPr/>
          <p:nvPr/>
        </p:nvSpPr>
        <p:spPr>
          <a:xfrm>
            <a:off x="2540000" y="9514192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나의 일정을 관리하라.</a:t>
            </a:r>
          </a:p>
        </p:txBody>
      </p:sp>
      <p:sp>
        <p:nvSpPr>
          <p:cNvPr id="232" name="7단계"/>
          <p:cNvSpPr/>
          <p:nvPr/>
        </p:nvSpPr>
        <p:spPr>
          <a:xfrm>
            <a:off x="1129489" y="10644437"/>
            <a:ext cx="1371601" cy="889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8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7단계</a:t>
            </a:r>
          </a:p>
        </p:txBody>
      </p:sp>
      <p:sp>
        <p:nvSpPr>
          <p:cNvPr id="233" name="완벽하지 않더라도 공격적으로 완수하라."/>
          <p:cNvSpPr/>
          <p:nvPr/>
        </p:nvSpPr>
        <p:spPr>
          <a:xfrm>
            <a:off x="2540000" y="10644437"/>
            <a:ext cx="7759700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완벽하지 않더라도 공격적으로 완수하라.</a:t>
            </a:r>
          </a:p>
        </p:txBody>
      </p:sp>
      <p:sp>
        <p:nvSpPr>
          <p:cNvPr id="234" name="직사각형"/>
          <p:cNvSpPr/>
          <p:nvPr/>
        </p:nvSpPr>
        <p:spPr>
          <a:xfrm>
            <a:off x="10587613" y="386296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35" name="직사각형"/>
          <p:cNvSpPr/>
          <p:nvPr/>
        </p:nvSpPr>
        <p:spPr>
          <a:xfrm>
            <a:off x="10587613" y="499321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36" name="직사각형"/>
          <p:cNvSpPr/>
          <p:nvPr/>
        </p:nvSpPr>
        <p:spPr>
          <a:xfrm>
            <a:off x="10587613" y="612345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37" name="직사각형"/>
          <p:cNvSpPr/>
          <p:nvPr/>
        </p:nvSpPr>
        <p:spPr>
          <a:xfrm>
            <a:off x="10587613" y="725370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38" name="직사각형"/>
          <p:cNvSpPr/>
          <p:nvPr/>
        </p:nvSpPr>
        <p:spPr>
          <a:xfrm>
            <a:off x="10587613" y="838394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39" name="직사각형"/>
          <p:cNvSpPr/>
          <p:nvPr/>
        </p:nvSpPr>
        <p:spPr>
          <a:xfrm>
            <a:off x="10587613" y="951419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240" name="직사각형"/>
          <p:cNvSpPr/>
          <p:nvPr/>
        </p:nvSpPr>
        <p:spPr>
          <a:xfrm>
            <a:off x="10587613" y="1064443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슬라이드 번호"/>
          <p:cNvSpPr txBox="1"/>
          <p:nvPr>
            <p:ph type="sldNum" sz="quarter" idx="2"/>
          </p:nvPr>
        </p:nvSpPr>
        <p:spPr>
          <a:xfrm>
            <a:off x="12067679" y="13087298"/>
            <a:ext cx="236145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9" name="목차"/>
          <p:cNvSpPr txBox="1"/>
          <p:nvPr/>
        </p:nvSpPr>
        <p:spPr>
          <a:xfrm>
            <a:off x="1191975" y="1289161"/>
            <a:ext cx="6303136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목차</a:t>
            </a:r>
          </a:p>
        </p:txBody>
      </p:sp>
      <p:sp>
        <p:nvSpPr>
          <p:cNvPr id="50" name="Work Paper 1 미래의 나와 연결하는 도구(12개월 후 미래의 나에게)…"/>
          <p:cNvSpPr txBox="1"/>
          <p:nvPr/>
        </p:nvSpPr>
        <p:spPr>
          <a:xfrm>
            <a:off x="1912025" y="3667760"/>
            <a:ext cx="14509243" cy="56172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1</a:t>
            </a:r>
            <a:r>
              <a:rPr>
                <a:solidFill>
                  <a:schemeClr val="accent1">
                    <a:lumOff val="-13575"/>
                  </a:schemeClr>
                </a:solidFill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나와 연결하는 도구(12개월 후 미래의 나에게)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2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나와 연결하는 도구(12개월 후 미래의 내가 현재의 나에게)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3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나에 대한 위협 요인 7가지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4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나 상상 도구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5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나에 대한 진실 7가지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6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세 가지 우선순위 체크리스트 ①</a:t>
            </a: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7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세 가지 우선순위 체크리스트 ②</a:t>
            </a:r>
            <a:endParaRPr>
              <a:latin typeface="Apple SD 산돌고딕 Neo 옅은체"/>
              <a:ea typeface="Apple SD 산돌고딕 Neo 옅은체"/>
              <a:cs typeface="Apple SD 산돌고딕 Neo 옅은체"/>
              <a:sym typeface="Apple SD 산돌고딕 Neo 옅은체"/>
            </a:endParaRPr>
          </a:p>
          <a:p>
            <a:pPr>
              <a:lnSpc>
                <a:spcPct val="130000"/>
              </a:lnSpc>
              <a:defRPr spc="0" sz="3600"/>
            </a:pPr>
            <a:r>
              <a:rPr>
                <a:latin typeface="+mn-lt"/>
                <a:ea typeface="+mn-ea"/>
                <a:cs typeface="+mn-cs"/>
                <a:sym typeface="Apple SD 산돌고딕 Neo 볼드체"/>
              </a:rPr>
              <a:t>Work Paper 8</a:t>
            </a:r>
            <a:r>
              <a:t> </a:t>
            </a:r>
            <a:r>
              <a:rPr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rPr>
              <a:t>미래의 내가 되는 7단계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슬라이드 번호"/>
          <p:cNvSpPr txBox="1"/>
          <p:nvPr>
            <p:ph type="sldNum" sz="quarter" idx="2"/>
          </p:nvPr>
        </p:nvSpPr>
        <p:spPr>
          <a:xfrm>
            <a:off x="12067336" y="13087298"/>
            <a:ext cx="236831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3" name="Work Paper 1 미래의 나와 연결하는 도구"/>
          <p:cNvSpPr txBox="1"/>
          <p:nvPr/>
        </p:nvSpPr>
        <p:spPr>
          <a:xfrm>
            <a:off x="1191975" y="1289161"/>
            <a:ext cx="940384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1 미래의 나와 연결하는 도구</a:t>
            </a:r>
          </a:p>
        </p:txBody>
      </p:sp>
      <p:sp>
        <p:nvSpPr>
          <p:cNvPr id="54" name="1"/>
          <p:cNvSpPr/>
          <p:nvPr/>
        </p:nvSpPr>
        <p:spPr>
          <a:xfrm>
            <a:off x="1222129" y="2935031"/>
            <a:ext cx="1270001" cy="1122519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55" name="‘현재의 내’가 ‘미래의 나’에게 보내는 편지를 써보자"/>
          <p:cNvSpPr/>
          <p:nvPr/>
        </p:nvSpPr>
        <p:spPr>
          <a:xfrm>
            <a:off x="2485780" y="2935031"/>
            <a:ext cx="8244886" cy="1122519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‘현재의 내’가 ‘미래의 나’에게 보내는 편지를 써보자</a:t>
            </a:r>
          </a:p>
        </p:txBody>
      </p:sp>
      <p:sp>
        <p:nvSpPr>
          <p:cNvPr id="56" name="2"/>
          <p:cNvSpPr/>
          <p:nvPr/>
        </p:nvSpPr>
        <p:spPr>
          <a:xfrm>
            <a:off x="1222129" y="4321531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57" name="편지를 쓰는 시간은 10분을 넘기지 않는다."/>
          <p:cNvSpPr/>
          <p:nvPr/>
        </p:nvSpPr>
        <p:spPr>
          <a:xfrm>
            <a:off x="2485780" y="4321531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편지를 쓰는 시간은 10분을 넘기지 않는다.</a:t>
            </a:r>
          </a:p>
        </p:txBody>
      </p:sp>
      <p:sp>
        <p:nvSpPr>
          <p:cNvPr id="58" name="3"/>
          <p:cNvSpPr/>
          <p:nvPr/>
        </p:nvSpPr>
        <p:spPr>
          <a:xfrm>
            <a:off x="1222129" y="5763305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59" name="편지의 분량은 2페이지 이내로 한다."/>
          <p:cNvSpPr/>
          <p:nvPr/>
        </p:nvSpPr>
        <p:spPr>
          <a:xfrm>
            <a:off x="2485780" y="5763305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편지의 분량은 2페이지 이내로 한다.</a:t>
            </a:r>
          </a:p>
        </p:txBody>
      </p:sp>
      <p:sp>
        <p:nvSpPr>
          <p:cNvPr id="60" name="12개월 후 미래의 나에게"/>
          <p:cNvSpPr/>
          <p:nvPr/>
        </p:nvSpPr>
        <p:spPr>
          <a:xfrm>
            <a:off x="11358506" y="2919755"/>
            <a:ext cx="3545723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12개월 후 미래의 나에게</a:t>
            </a:r>
          </a:p>
        </p:txBody>
      </p:sp>
      <p:sp>
        <p:nvSpPr>
          <p:cNvPr id="61" name="4"/>
          <p:cNvSpPr/>
          <p:nvPr/>
        </p:nvSpPr>
        <p:spPr>
          <a:xfrm>
            <a:off x="1222129" y="7205080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62" name="나의 ‘미래’는 아직 완성되지 않았으며 언제든 변경될 수 있음을 기억한다. 미래를 지나치게 복잡하게 생각하지 말고, 그저 즐긴다."/>
          <p:cNvSpPr/>
          <p:nvPr/>
        </p:nvSpPr>
        <p:spPr>
          <a:xfrm>
            <a:off x="2485780" y="7205080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나의 ‘미래’는 아직 완성되지 않았으며 언제든 변경될 수 있음을 기억한다.</a:t>
            </a:r>
            <a:br/>
            <a:r>
              <a:t>미래를 지나치게 복잡하게 생각하지 말고, 그저 즐긴다.</a:t>
            </a:r>
          </a:p>
        </p:txBody>
      </p:sp>
      <p:sp>
        <p:nvSpPr>
          <p:cNvPr id="63" name="5"/>
          <p:cNvSpPr/>
          <p:nvPr/>
        </p:nvSpPr>
        <p:spPr>
          <a:xfrm>
            <a:off x="1222129" y="8646854"/>
            <a:ext cx="1270001" cy="1330467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64" name="‘미래의 내’가 편지를 개봉할 시간을 정하라. 편지를 여러 개 써서 다양한 시간에 개봉되게 하는 것도 좋다. 예를 들어 12개월 후, 3년 후, 5년 후, 10년 후, 20년 후, 30년 후의 ‘미래의 내’가 개봉할 편지를 적는다"/>
          <p:cNvSpPr/>
          <p:nvPr/>
        </p:nvSpPr>
        <p:spPr>
          <a:xfrm>
            <a:off x="2485780" y="8646854"/>
            <a:ext cx="8244886" cy="1330467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‘미래의 내’가 편지를 개봉할 시간을 정하라. 편지를 여러 개 써서 다양한 시간에 개봉되게 하는 것도 좋다. 예를 들어 12개월 후, 3년 후, 5년 후, 10년 후, 20년 후, 30년 후의 ‘미래의 내’가 개봉할 편지를 적는다</a:t>
            </a:r>
          </a:p>
        </p:txBody>
      </p:sp>
      <p:sp>
        <p:nvSpPr>
          <p:cNvPr id="65" name="직사각형"/>
          <p:cNvSpPr/>
          <p:nvPr/>
        </p:nvSpPr>
        <p:spPr>
          <a:xfrm>
            <a:off x="11343075" y="4032238"/>
            <a:ext cx="11831495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66" name="작성일:"/>
          <p:cNvSpPr txBox="1"/>
          <p:nvPr/>
        </p:nvSpPr>
        <p:spPr>
          <a:xfrm>
            <a:off x="15214675" y="3275202"/>
            <a:ext cx="992176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pc="0" sz="2200"/>
            </a:lvl1pPr>
          </a:lstStyle>
          <a:p>
            <a:pPr/>
            <a:r>
              <a:t>작성일: </a:t>
            </a:r>
          </a:p>
        </p:txBody>
      </p:sp>
      <p:sp>
        <p:nvSpPr>
          <p:cNvPr id="67" name="6"/>
          <p:cNvSpPr/>
          <p:nvPr/>
        </p:nvSpPr>
        <p:spPr>
          <a:xfrm>
            <a:off x="1222129" y="10301495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68" name="편지에는 현재의 나는 누구이며, 어떤 일에 전념하고 있으며, 어떤 모습이 되겠다고 약속하는 내용을 적는다."/>
          <p:cNvSpPr/>
          <p:nvPr/>
        </p:nvSpPr>
        <p:spPr>
          <a:xfrm>
            <a:off x="2485780" y="10301495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편지에는 현재의 나는 누구이며, 어떤 일에 전념하고 있으며, 어떤 모습이 되겠다고 약속하는 내용을 적는다.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"/>
          <p:cNvSpPr txBox="1"/>
          <p:nvPr>
            <p:ph type="sldNum" sz="quarter" idx="2"/>
          </p:nvPr>
        </p:nvSpPr>
        <p:spPr>
          <a:xfrm>
            <a:off x="12065165" y="13087298"/>
            <a:ext cx="241174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1" name="Work Paper 2 미래의 나와 연결하는 도구"/>
          <p:cNvSpPr txBox="1"/>
          <p:nvPr/>
        </p:nvSpPr>
        <p:spPr>
          <a:xfrm>
            <a:off x="1191975" y="1289161"/>
            <a:ext cx="940384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2 미래의 나와 연결하는 도구</a:t>
            </a:r>
          </a:p>
        </p:txBody>
      </p:sp>
      <p:sp>
        <p:nvSpPr>
          <p:cNvPr id="72" name="1"/>
          <p:cNvSpPr/>
          <p:nvPr/>
        </p:nvSpPr>
        <p:spPr>
          <a:xfrm>
            <a:off x="1222129" y="2935031"/>
            <a:ext cx="1270001" cy="1122519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73" name="‘미래의 내’가 ‘미래의 나’에게 보내는 편지를 써보자"/>
          <p:cNvSpPr/>
          <p:nvPr/>
        </p:nvSpPr>
        <p:spPr>
          <a:xfrm>
            <a:off x="2485780" y="2935031"/>
            <a:ext cx="8244886" cy="1122519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‘미래의 내’가 ‘미래의 나’에게 보내는 편지를 써보자</a:t>
            </a:r>
          </a:p>
        </p:txBody>
      </p:sp>
      <p:sp>
        <p:nvSpPr>
          <p:cNvPr id="74" name="2"/>
          <p:cNvSpPr/>
          <p:nvPr/>
        </p:nvSpPr>
        <p:spPr>
          <a:xfrm>
            <a:off x="1222129" y="4321531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75" name="편지를 쓰는 시간은 10분을 넘기지 않는다."/>
          <p:cNvSpPr/>
          <p:nvPr/>
        </p:nvSpPr>
        <p:spPr>
          <a:xfrm>
            <a:off x="2485780" y="4321531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편지를 쓰는 시간은 10분을 넘기지 않는다.</a:t>
            </a:r>
          </a:p>
        </p:txBody>
      </p:sp>
      <p:sp>
        <p:nvSpPr>
          <p:cNvPr id="76" name="3"/>
          <p:cNvSpPr/>
          <p:nvPr/>
        </p:nvSpPr>
        <p:spPr>
          <a:xfrm>
            <a:off x="1222129" y="5763305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77" name="편지의 분량은 2페이지 이내로 한다."/>
          <p:cNvSpPr/>
          <p:nvPr/>
        </p:nvSpPr>
        <p:spPr>
          <a:xfrm>
            <a:off x="2485780" y="5763305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편지의 분량은 2페이지 이내로 한다.</a:t>
            </a:r>
          </a:p>
        </p:txBody>
      </p:sp>
      <p:sp>
        <p:nvSpPr>
          <p:cNvPr id="78" name="12개월 후 미래의 내가 현재의 나에게"/>
          <p:cNvSpPr/>
          <p:nvPr/>
        </p:nvSpPr>
        <p:spPr>
          <a:xfrm>
            <a:off x="11358506" y="2919755"/>
            <a:ext cx="4801634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12개월 후 미래의 내가 현재의 나에게</a:t>
            </a:r>
          </a:p>
        </p:txBody>
      </p:sp>
      <p:sp>
        <p:nvSpPr>
          <p:cNvPr id="79" name="4"/>
          <p:cNvSpPr/>
          <p:nvPr/>
        </p:nvSpPr>
        <p:spPr>
          <a:xfrm>
            <a:off x="1222129" y="7205080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80" name="나의 ‘미래’는 아직 완성되지 않았으며 언제든 변경될 수 있음을 기억한다. 미래를 지나치게 복잡하게 생각하지 말고, 그저 즐긴다."/>
          <p:cNvSpPr/>
          <p:nvPr/>
        </p:nvSpPr>
        <p:spPr>
          <a:xfrm>
            <a:off x="2485780" y="7205080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나의 ‘미래’는 아직 완성되지 않았으며 언제든 변경될 수 있음을 기억한다.</a:t>
            </a:r>
            <a:br/>
            <a:r>
              <a:t>미래를 지나치게 복잡하게 생각하지 말고, 그저 즐긴다.</a:t>
            </a:r>
          </a:p>
        </p:txBody>
      </p:sp>
      <p:sp>
        <p:nvSpPr>
          <p:cNvPr id="81" name="5"/>
          <p:cNvSpPr/>
          <p:nvPr/>
        </p:nvSpPr>
        <p:spPr>
          <a:xfrm>
            <a:off x="1222129" y="8646854"/>
            <a:ext cx="1270001" cy="13335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82" name="‘미래의 내’가 편지를 개봉할 시간을 정하라. 편지를 여러 개 써서 다양한 시간에 개봉되게 하는 것도 좋다. 예를 들어 12개월 후, 3년 후, 5년 후, 10년 후, 20년 후, 30년 후의 ‘미래의 내’가 개봉할 편지를 적는다"/>
          <p:cNvSpPr/>
          <p:nvPr/>
        </p:nvSpPr>
        <p:spPr>
          <a:xfrm>
            <a:off x="2485780" y="8646854"/>
            <a:ext cx="8244886" cy="13335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‘미래의 내’가 편지를 개봉할 시간을 정하라. 편지를 여러 개 써서 다양한 시간에 개봉되게 하는 것도 좋다. 예를 들어 12개월 후, 3년 후, 5년 후, 10년 후, 20년 후, 30년 후의 ‘미래의 내’가 개봉할 편지를 적는다</a:t>
            </a:r>
          </a:p>
        </p:txBody>
      </p:sp>
      <p:sp>
        <p:nvSpPr>
          <p:cNvPr id="83" name="직사각형"/>
          <p:cNvSpPr/>
          <p:nvPr/>
        </p:nvSpPr>
        <p:spPr>
          <a:xfrm>
            <a:off x="11343075" y="4032238"/>
            <a:ext cx="11831495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84" name="작성일:"/>
          <p:cNvSpPr txBox="1"/>
          <p:nvPr/>
        </p:nvSpPr>
        <p:spPr>
          <a:xfrm>
            <a:off x="16550512" y="3275202"/>
            <a:ext cx="992176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pc="0" sz="2200"/>
            </a:lvl1pPr>
          </a:lstStyle>
          <a:p>
            <a:pPr/>
            <a:r>
              <a:t>작성일: </a:t>
            </a:r>
          </a:p>
        </p:txBody>
      </p:sp>
      <p:sp>
        <p:nvSpPr>
          <p:cNvPr id="85" name="6"/>
          <p:cNvSpPr/>
          <p:nvPr/>
        </p:nvSpPr>
        <p:spPr>
          <a:xfrm>
            <a:off x="1222129" y="10304529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86" name="편지에는 현재의 나는 누구이며, 삶이 어떤지, 무엇에 초점을 맞추고 있는지 과거의 나에게 조언하는 내용을 적는다."/>
          <p:cNvSpPr/>
          <p:nvPr/>
        </p:nvSpPr>
        <p:spPr>
          <a:xfrm>
            <a:off x="2485780" y="10304529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편지에는 현재의 나는 누구이며, 삶이 어떤지, 무엇에 초점을 맞추고 있는지 과거의 나에게 조언하는 내용을 적는다.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슬라이드 번호"/>
          <p:cNvSpPr txBox="1"/>
          <p:nvPr>
            <p:ph type="sldNum" sz="quarter" idx="2"/>
          </p:nvPr>
        </p:nvSpPr>
        <p:spPr>
          <a:xfrm>
            <a:off x="12071565" y="13087298"/>
            <a:ext cx="228373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89" name="Work Paper 3 미래의 나에 대한 위협 요인 7가지"/>
          <p:cNvSpPr txBox="1"/>
          <p:nvPr/>
        </p:nvSpPr>
        <p:spPr>
          <a:xfrm>
            <a:off x="1191975" y="1289161"/>
            <a:ext cx="989583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3 미래의 나에 대한 위협 요인 7가지</a:t>
            </a:r>
          </a:p>
        </p:txBody>
      </p:sp>
      <p:grpSp>
        <p:nvGrpSpPr>
          <p:cNvPr id="92" name="그룹화"/>
          <p:cNvGrpSpPr/>
          <p:nvPr/>
        </p:nvGrpSpPr>
        <p:grpSpPr>
          <a:xfrm>
            <a:off x="1139628" y="3862967"/>
            <a:ext cx="9154765" cy="889001"/>
            <a:chOff x="0" y="0"/>
            <a:chExt cx="9154763" cy="889000"/>
          </a:xfrm>
        </p:grpSpPr>
        <p:sp>
          <p:nvSpPr>
            <p:cNvPr id="90" name="1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91" name="미래에 대한 희망이 없다면 현재는 의미를 잃는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미래에 대한 희망이 없다면 현재는 의미를 잃는다.</a:t>
              </a:r>
            </a:p>
          </p:txBody>
        </p:sp>
      </p:grpSp>
      <p:sp>
        <p:nvSpPr>
          <p:cNvPr id="93" name="Memo"/>
          <p:cNvSpPr/>
          <p:nvPr/>
        </p:nvSpPr>
        <p:spPr>
          <a:xfrm>
            <a:off x="13565730" y="2945447"/>
            <a:ext cx="2397591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Memo</a:t>
            </a:r>
          </a:p>
        </p:txBody>
      </p:sp>
      <p:sp>
        <p:nvSpPr>
          <p:cNvPr id="94" name="직사각형"/>
          <p:cNvSpPr/>
          <p:nvPr/>
        </p:nvSpPr>
        <p:spPr>
          <a:xfrm>
            <a:off x="13565730" y="4032238"/>
            <a:ext cx="9391143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95" name="미래의 나에 대한 위협 요인"/>
          <p:cNvSpPr/>
          <p:nvPr/>
        </p:nvSpPr>
        <p:spPr>
          <a:xfrm>
            <a:off x="1128521" y="2986722"/>
            <a:ext cx="9156701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나에 대한 위협 요인</a:t>
            </a:r>
          </a:p>
        </p:txBody>
      </p:sp>
      <p:sp>
        <p:nvSpPr>
          <p:cNvPr id="96" name="체크리스트"/>
          <p:cNvSpPr/>
          <p:nvPr/>
        </p:nvSpPr>
        <p:spPr>
          <a:xfrm>
            <a:off x="10590506" y="2986722"/>
            <a:ext cx="2254816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체크리스트</a:t>
            </a:r>
          </a:p>
        </p:txBody>
      </p:sp>
      <p:grpSp>
        <p:nvGrpSpPr>
          <p:cNvPr id="99" name="그룹화"/>
          <p:cNvGrpSpPr/>
          <p:nvPr/>
        </p:nvGrpSpPr>
        <p:grpSpPr>
          <a:xfrm>
            <a:off x="1129489" y="4993212"/>
            <a:ext cx="9154765" cy="889001"/>
            <a:chOff x="0" y="0"/>
            <a:chExt cx="9154763" cy="889000"/>
          </a:xfrm>
        </p:grpSpPr>
        <p:sp>
          <p:nvSpPr>
            <p:cNvPr id="97" name="2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98" name="과거에 대한 부정적인 스토리는 미래를 위협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과거에 대한 부정적인 스토리는 미래를 위협한다.</a:t>
              </a:r>
            </a:p>
          </p:txBody>
        </p:sp>
      </p:grpSp>
      <p:grpSp>
        <p:nvGrpSpPr>
          <p:cNvPr id="102" name="그룹화"/>
          <p:cNvGrpSpPr/>
          <p:nvPr/>
        </p:nvGrpSpPr>
        <p:grpSpPr>
          <a:xfrm>
            <a:off x="1129489" y="6123457"/>
            <a:ext cx="9154765" cy="889001"/>
            <a:chOff x="0" y="0"/>
            <a:chExt cx="9154763" cy="889000"/>
          </a:xfrm>
        </p:grpSpPr>
        <p:sp>
          <p:nvSpPr>
            <p:cNvPr id="100" name="3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01" name="주변 환경을 인식하지 못하면 아무 길이나 가게 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주변 환경을 인식하지 못하면 아무 길이나 가게 된다.</a:t>
              </a:r>
            </a:p>
          </p:txBody>
        </p:sp>
      </p:grpSp>
      <p:grpSp>
        <p:nvGrpSpPr>
          <p:cNvPr id="105" name="그룹화"/>
          <p:cNvGrpSpPr/>
          <p:nvPr/>
        </p:nvGrpSpPr>
        <p:grpSpPr>
          <a:xfrm>
            <a:off x="1129489" y="7253702"/>
            <a:ext cx="9154765" cy="889001"/>
            <a:chOff x="0" y="0"/>
            <a:chExt cx="9154763" cy="889000"/>
          </a:xfrm>
        </p:grpSpPr>
        <p:sp>
          <p:nvSpPr>
            <p:cNvPr id="103" name="4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104" name="미래의 나와 단절되면 근시안적인 결정을 내리게 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미래의 나와 단절되면 근시안적인 결정을 내리게 된다.</a:t>
              </a:r>
            </a:p>
          </p:txBody>
        </p:sp>
      </p:grpSp>
      <p:grpSp>
        <p:nvGrpSpPr>
          <p:cNvPr id="108" name="그룹화"/>
          <p:cNvGrpSpPr/>
          <p:nvPr/>
        </p:nvGrpSpPr>
        <p:grpSpPr>
          <a:xfrm>
            <a:off x="1129489" y="8383947"/>
            <a:ext cx="9154765" cy="889001"/>
            <a:chOff x="0" y="0"/>
            <a:chExt cx="9154763" cy="889000"/>
          </a:xfrm>
        </p:grpSpPr>
        <p:sp>
          <p:nvSpPr>
            <p:cNvPr id="106" name="5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07" name="시급한 문제와 사소한 목표가 당신의 발목을 잡는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시급한 문제와 사소한 목표가 당신의 발목을 잡는다.</a:t>
              </a:r>
            </a:p>
          </p:txBody>
        </p:sp>
      </p:grpSp>
      <p:grpSp>
        <p:nvGrpSpPr>
          <p:cNvPr id="111" name="그룹화"/>
          <p:cNvGrpSpPr/>
          <p:nvPr/>
        </p:nvGrpSpPr>
        <p:grpSpPr>
          <a:xfrm>
            <a:off x="1129489" y="9514192"/>
            <a:ext cx="9154765" cy="889001"/>
            <a:chOff x="0" y="0"/>
            <a:chExt cx="9154763" cy="889000"/>
          </a:xfrm>
        </p:grpSpPr>
        <p:sp>
          <p:nvSpPr>
            <p:cNvPr id="109" name="6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6</a:t>
              </a:r>
            </a:p>
          </p:txBody>
        </p:sp>
        <p:sp>
          <p:nvSpPr>
            <p:cNvPr id="110" name="경기장에 들어가지 않으면 당연히 패배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경기장에 들어가지 않으면 당연히 패배다.</a:t>
              </a:r>
            </a:p>
          </p:txBody>
        </p:sp>
      </p:grpSp>
      <p:grpSp>
        <p:nvGrpSpPr>
          <p:cNvPr id="114" name="그룹화"/>
          <p:cNvGrpSpPr/>
          <p:nvPr/>
        </p:nvGrpSpPr>
        <p:grpSpPr>
          <a:xfrm>
            <a:off x="1129489" y="10644437"/>
            <a:ext cx="9154765" cy="889001"/>
            <a:chOff x="0" y="0"/>
            <a:chExt cx="9154763" cy="889000"/>
          </a:xfrm>
        </p:grpSpPr>
        <p:sp>
          <p:nvSpPr>
            <p:cNvPr id="112" name="7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7</a:t>
              </a:r>
            </a:p>
          </p:txBody>
        </p:sp>
        <p:sp>
          <p:nvSpPr>
            <p:cNvPr id="113" name="성공이 실패의 기폭제가 될 때가 있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성공이 실패의 기폭제가 될 때가 있다.</a:t>
              </a:r>
            </a:p>
          </p:txBody>
        </p:sp>
      </p:grpSp>
      <p:sp>
        <p:nvSpPr>
          <p:cNvPr id="115" name="직사각형"/>
          <p:cNvSpPr/>
          <p:nvPr/>
        </p:nvSpPr>
        <p:spPr>
          <a:xfrm>
            <a:off x="10587613" y="386296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16" name="직사각형"/>
          <p:cNvSpPr/>
          <p:nvPr/>
        </p:nvSpPr>
        <p:spPr>
          <a:xfrm>
            <a:off x="10587613" y="499321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17" name="직사각형"/>
          <p:cNvSpPr/>
          <p:nvPr/>
        </p:nvSpPr>
        <p:spPr>
          <a:xfrm>
            <a:off x="10587613" y="612345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18" name="직사각형"/>
          <p:cNvSpPr/>
          <p:nvPr/>
        </p:nvSpPr>
        <p:spPr>
          <a:xfrm>
            <a:off x="10587613" y="725370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19" name="직사각형"/>
          <p:cNvSpPr/>
          <p:nvPr/>
        </p:nvSpPr>
        <p:spPr>
          <a:xfrm>
            <a:off x="10587613" y="838394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20" name="직사각형"/>
          <p:cNvSpPr/>
          <p:nvPr/>
        </p:nvSpPr>
        <p:spPr>
          <a:xfrm>
            <a:off x="10587613" y="951419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21" name="직사각형"/>
          <p:cNvSpPr/>
          <p:nvPr/>
        </p:nvSpPr>
        <p:spPr>
          <a:xfrm>
            <a:off x="10587613" y="1064443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슬라이드 번호"/>
          <p:cNvSpPr txBox="1"/>
          <p:nvPr>
            <p:ph type="sldNum" sz="quarter" idx="2"/>
          </p:nvPr>
        </p:nvSpPr>
        <p:spPr>
          <a:xfrm>
            <a:off x="12065279" y="13087298"/>
            <a:ext cx="240945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4" name="Work Paper 4 미래의 나 상상 도구"/>
          <p:cNvSpPr txBox="1"/>
          <p:nvPr/>
        </p:nvSpPr>
        <p:spPr>
          <a:xfrm>
            <a:off x="1191975" y="1289161"/>
            <a:ext cx="940384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4 미래의 나 상상 도구</a:t>
            </a:r>
          </a:p>
        </p:txBody>
      </p:sp>
      <p:sp>
        <p:nvSpPr>
          <p:cNvPr id="125" name="1"/>
          <p:cNvSpPr/>
          <p:nvPr/>
        </p:nvSpPr>
        <p:spPr>
          <a:xfrm>
            <a:off x="1222129" y="2935031"/>
            <a:ext cx="1270001" cy="1122519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26" name="사람들은 ‘미래의 내’가 현재의 모습과 얼마나 ‘다를지’ 매우 과소평가한다."/>
          <p:cNvSpPr/>
          <p:nvPr/>
        </p:nvSpPr>
        <p:spPr>
          <a:xfrm>
            <a:off x="2485780" y="2935031"/>
            <a:ext cx="8244886" cy="1122519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사람들은 ‘미래의 내’가 현재의 모습과 얼마나 ‘다를지’ 매우 과소평가한다.</a:t>
            </a:r>
          </a:p>
        </p:txBody>
      </p:sp>
      <p:sp>
        <p:nvSpPr>
          <p:cNvPr id="127" name="2"/>
          <p:cNvSpPr/>
          <p:nvPr/>
        </p:nvSpPr>
        <p:spPr>
          <a:xfrm>
            <a:off x="1222129" y="4321531"/>
            <a:ext cx="1270001" cy="12954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28" name="이는 사람들이 시간을 내어 ‘미래의 나’를 상상하지 않기 때문이라고…"/>
          <p:cNvSpPr/>
          <p:nvPr/>
        </p:nvSpPr>
        <p:spPr>
          <a:xfrm>
            <a:off x="2485780" y="4321531"/>
            <a:ext cx="8244886" cy="12954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이는 사람들이 시간을 내어 ‘미래의 나’를 상상하지 않기 때문이라고 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다니엘 길버트는 말한다.</a:t>
            </a:r>
            <a:br/>
            <a:r>
              <a:t>알베르트 아인슈타인은 “상상력이 지식보다 더 중요하다.”라고 말했다.</a:t>
            </a:r>
          </a:p>
        </p:txBody>
      </p:sp>
      <p:sp>
        <p:nvSpPr>
          <p:cNvPr id="129" name="3"/>
          <p:cNvSpPr/>
          <p:nvPr/>
        </p:nvSpPr>
        <p:spPr>
          <a:xfrm>
            <a:off x="1222129" y="5941105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30" name="종이를 꺼내 2페이지로 적어본다. 첫 번째 페이지에는 ‘현재의 내’가 10년 전과 얼마나 다른지 모두 적는다."/>
          <p:cNvSpPr/>
          <p:nvPr/>
        </p:nvSpPr>
        <p:spPr>
          <a:xfrm>
            <a:off x="2485780" y="5941105"/>
            <a:ext cx="8244886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종이를 꺼내 2페이지로 적어본다.</a:t>
            </a:r>
            <a:br/>
            <a:r>
              <a:t>첫 번째 페이지에는 ‘현재의 내’가 10년 전과 얼마나 다른지 모두 적는다.</a:t>
            </a:r>
          </a:p>
        </p:txBody>
      </p:sp>
      <p:sp>
        <p:nvSpPr>
          <p:cNvPr id="131" name="현재의 나는 10년 전과 얼마나 다른가?"/>
          <p:cNvSpPr/>
          <p:nvPr/>
        </p:nvSpPr>
        <p:spPr>
          <a:xfrm>
            <a:off x="11358506" y="2919755"/>
            <a:ext cx="4801634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현재의 나는 10년 전과 얼마나 다른가?</a:t>
            </a:r>
          </a:p>
        </p:txBody>
      </p:sp>
      <p:sp>
        <p:nvSpPr>
          <p:cNvPr id="132" name="4"/>
          <p:cNvSpPr/>
          <p:nvPr/>
        </p:nvSpPr>
        <p:spPr>
          <a:xfrm>
            <a:off x="1222129" y="7382880"/>
            <a:ext cx="1270001" cy="1598865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33" name="두 번째 페이지에는 ‘미래의 내’가 어떤 모습이 될 수 있는지,…"/>
          <p:cNvSpPr/>
          <p:nvPr/>
        </p:nvSpPr>
        <p:spPr>
          <a:xfrm>
            <a:off x="2485780" y="7382880"/>
            <a:ext cx="8244886" cy="1598865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두 번째 페이지에는 ‘미래의 내’가 어떤 모습이 될 수 있는지, 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10년 후에는 어떤 모습이 되어 있기를 ‘원하는지’ 적는다.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과거의 나와 현재의 내가 변화한 모습을 토대로, 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현재의 내가 미래의 나로 변화된 모습을 10배는 더 크게 적는다.</a:t>
            </a:r>
          </a:p>
        </p:txBody>
      </p:sp>
      <p:sp>
        <p:nvSpPr>
          <p:cNvPr id="134" name="5"/>
          <p:cNvSpPr/>
          <p:nvPr/>
        </p:nvSpPr>
        <p:spPr>
          <a:xfrm>
            <a:off x="1222129" y="9305919"/>
            <a:ext cx="1270001" cy="12954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135" name="이건 스스로 혼자 하는 일이므로 너무 복잡하게 생각하지 말고 즐기자.…"/>
          <p:cNvSpPr/>
          <p:nvPr/>
        </p:nvSpPr>
        <p:spPr>
          <a:xfrm>
            <a:off x="2485780" y="9305919"/>
            <a:ext cx="8244886" cy="12954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이건 스스로 혼자 하는 일이므로 너무 복잡하게 생각하지 말고 즐기자.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그리고 진실하게 말하자. 여기에서 모든 발전이 시작된다.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나폴레온 힐은 “상상하고 믿는 건 무엇이든 이룰 수 있다.”라고 말했다.</a:t>
            </a:r>
          </a:p>
        </p:txBody>
      </p:sp>
      <p:sp>
        <p:nvSpPr>
          <p:cNvPr id="136" name="-"/>
          <p:cNvSpPr/>
          <p:nvPr/>
        </p:nvSpPr>
        <p:spPr>
          <a:xfrm>
            <a:off x="11343075" y="4032238"/>
            <a:ext cx="11831495" cy="3496455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lvl1pPr>
          </a:lstStyle>
          <a:p>
            <a:pPr/>
            <a:r>
              <a:t>- </a:t>
            </a:r>
          </a:p>
        </p:txBody>
      </p:sp>
      <p:sp>
        <p:nvSpPr>
          <p:cNvPr id="137" name="미래의 나는 어떤 모습일까?…"/>
          <p:cNvSpPr/>
          <p:nvPr/>
        </p:nvSpPr>
        <p:spPr>
          <a:xfrm>
            <a:off x="11358506" y="7884994"/>
            <a:ext cx="5722113" cy="8847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미래의 나는 어떤 모습일까?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10년 후에는 어떤 모습이 되어 있기를 원하는가?</a:t>
            </a:r>
          </a:p>
        </p:txBody>
      </p:sp>
      <p:sp>
        <p:nvSpPr>
          <p:cNvPr id="138" name="-"/>
          <p:cNvSpPr/>
          <p:nvPr/>
        </p:nvSpPr>
        <p:spPr>
          <a:xfrm>
            <a:off x="11343075" y="8997477"/>
            <a:ext cx="11831495" cy="3648324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>
            <a:lvl1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lvl1pPr>
          </a:lstStyle>
          <a:p>
            <a:pPr/>
            <a:r>
              <a:t>-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슬라이드 번호"/>
          <p:cNvSpPr txBox="1"/>
          <p:nvPr>
            <p:ph type="sldNum" sz="quarter" idx="2"/>
          </p:nvPr>
        </p:nvSpPr>
        <p:spPr>
          <a:xfrm>
            <a:off x="12072594" y="13087298"/>
            <a:ext cx="226315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1" name="Work Paper 5 미래의 나에 대한 진실 7가지"/>
          <p:cNvSpPr txBox="1"/>
          <p:nvPr/>
        </p:nvSpPr>
        <p:spPr>
          <a:xfrm>
            <a:off x="1191975" y="1289161"/>
            <a:ext cx="989583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5 미래의 나에 대한 진실 7가지</a:t>
            </a:r>
          </a:p>
        </p:txBody>
      </p:sp>
      <p:grpSp>
        <p:nvGrpSpPr>
          <p:cNvPr id="144" name="그룹화"/>
          <p:cNvGrpSpPr/>
          <p:nvPr/>
        </p:nvGrpSpPr>
        <p:grpSpPr>
          <a:xfrm>
            <a:off x="1139628" y="3862967"/>
            <a:ext cx="9154765" cy="889001"/>
            <a:chOff x="0" y="0"/>
            <a:chExt cx="9154763" cy="889000"/>
          </a:xfrm>
        </p:grpSpPr>
        <p:sp>
          <p:nvSpPr>
            <p:cNvPr id="142" name="1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143" name="당신의 미래가 현재를 이끈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당신의 미래가 현재를 이끈다.</a:t>
              </a:r>
            </a:p>
          </p:txBody>
        </p:sp>
      </p:grpSp>
      <p:sp>
        <p:nvSpPr>
          <p:cNvPr id="145" name="Memo"/>
          <p:cNvSpPr/>
          <p:nvPr/>
        </p:nvSpPr>
        <p:spPr>
          <a:xfrm>
            <a:off x="13565730" y="2945447"/>
            <a:ext cx="2397591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Memo</a:t>
            </a:r>
          </a:p>
        </p:txBody>
      </p:sp>
      <p:sp>
        <p:nvSpPr>
          <p:cNvPr id="146" name="직사각형"/>
          <p:cNvSpPr/>
          <p:nvPr/>
        </p:nvSpPr>
        <p:spPr>
          <a:xfrm>
            <a:off x="13565730" y="4032238"/>
            <a:ext cx="9391143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147" name="미래의 나에 대한 진실"/>
          <p:cNvSpPr/>
          <p:nvPr/>
        </p:nvSpPr>
        <p:spPr>
          <a:xfrm>
            <a:off x="1128521" y="2986722"/>
            <a:ext cx="9156701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나에 대한 진실</a:t>
            </a:r>
          </a:p>
        </p:txBody>
      </p:sp>
      <p:sp>
        <p:nvSpPr>
          <p:cNvPr id="148" name="체크리스트"/>
          <p:cNvSpPr/>
          <p:nvPr/>
        </p:nvSpPr>
        <p:spPr>
          <a:xfrm>
            <a:off x="10590506" y="2986722"/>
            <a:ext cx="2254816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체크리스트</a:t>
            </a:r>
          </a:p>
        </p:txBody>
      </p:sp>
      <p:grpSp>
        <p:nvGrpSpPr>
          <p:cNvPr id="151" name="그룹화"/>
          <p:cNvGrpSpPr/>
          <p:nvPr/>
        </p:nvGrpSpPr>
        <p:grpSpPr>
          <a:xfrm>
            <a:off x="1129489" y="4993212"/>
            <a:ext cx="9154765" cy="889001"/>
            <a:chOff x="0" y="0"/>
            <a:chExt cx="9154763" cy="889000"/>
          </a:xfrm>
        </p:grpSpPr>
        <p:sp>
          <p:nvSpPr>
            <p:cNvPr id="149" name="2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2</a:t>
              </a:r>
            </a:p>
          </p:txBody>
        </p:sp>
        <p:sp>
          <p:nvSpPr>
            <p:cNvPr id="150" name="미래의 나는 예상과 다르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미래의 나는 예상과 다르다.</a:t>
              </a:r>
            </a:p>
          </p:txBody>
        </p:sp>
      </p:grpSp>
      <p:grpSp>
        <p:nvGrpSpPr>
          <p:cNvPr id="154" name="그룹화"/>
          <p:cNvGrpSpPr/>
          <p:nvPr/>
        </p:nvGrpSpPr>
        <p:grpSpPr>
          <a:xfrm>
            <a:off x="1129489" y="6123457"/>
            <a:ext cx="9154765" cy="889001"/>
            <a:chOff x="0" y="0"/>
            <a:chExt cx="9154763" cy="889000"/>
          </a:xfrm>
        </p:grpSpPr>
        <p:sp>
          <p:nvSpPr>
            <p:cNvPr id="152" name="3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3</a:t>
              </a:r>
            </a:p>
          </p:txBody>
        </p:sp>
        <p:sp>
          <p:nvSpPr>
            <p:cNvPr id="153" name="미래의 나는 피리 부는 사람이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미래의 나는 피리 부는 사람이다.</a:t>
              </a:r>
            </a:p>
          </p:txBody>
        </p:sp>
      </p:grpSp>
      <p:grpSp>
        <p:nvGrpSpPr>
          <p:cNvPr id="157" name="그룹화"/>
          <p:cNvGrpSpPr/>
          <p:nvPr/>
        </p:nvGrpSpPr>
        <p:grpSpPr>
          <a:xfrm>
            <a:off x="1129489" y="7253702"/>
            <a:ext cx="9154765" cy="889001"/>
            <a:chOff x="0" y="0"/>
            <a:chExt cx="9154763" cy="889000"/>
          </a:xfrm>
        </p:grpSpPr>
        <p:sp>
          <p:nvSpPr>
            <p:cNvPr id="155" name="4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4</a:t>
              </a:r>
            </a:p>
          </p:txBody>
        </p:sp>
        <p:sp>
          <p:nvSpPr>
            <p:cNvPr id="156" name="미래의 나를 생생하고 자세하게 그릴수록 더 빠르게 발전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미래의 나를 생생하고 자세하게 그릴수록 더 빠르게 발전한다.</a:t>
              </a:r>
            </a:p>
          </p:txBody>
        </p:sp>
      </p:grpSp>
      <p:grpSp>
        <p:nvGrpSpPr>
          <p:cNvPr id="160" name="그룹화"/>
          <p:cNvGrpSpPr/>
          <p:nvPr/>
        </p:nvGrpSpPr>
        <p:grpSpPr>
          <a:xfrm>
            <a:off x="1129489" y="8383947"/>
            <a:ext cx="9154765" cy="889001"/>
            <a:chOff x="0" y="0"/>
            <a:chExt cx="9154763" cy="889000"/>
          </a:xfrm>
        </p:grpSpPr>
        <p:sp>
          <p:nvSpPr>
            <p:cNvPr id="158" name="5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5</a:t>
              </a:r>
            </a:p>
          </p:txBody>
        </p:sp>
        <p:sp>
          <p:nvSpPr>
            <p:cNvPr id="159" name="미래의 나로서 실패하는 게 현재의 성공보다 낫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미래의 나로서 실패하는 게 현재의 성공보다 낫다.</a:t>
              </a:r>
            </a:p>
          </p:txBody>
        </p:sp>
      </p:grpSp>
      <p:grpSp>
        <p:nvGrpSpPr>
          <p:cNvPr id="163" name="그룹화"/>
          <p:cNvGrpSpPr/>
          <p:nvPr/>
        </p:nvGrpSpPr>
        <p:grpSpPr>
          <a:xfrm>
            <a:off x="1129489" y="9514192"/>
            <a:ext cx="9154765" cy="889001"/>
            <a:chOff x="0" y="0"/>
            <a:chExt cx="9154763" cy="889000"/>
          </a:xfrm>
        </p:grpSpPr>
        <p:sp>
          <p:nvSpPr>
            <p:cNvPr id="161" name="6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6</a:t>
              </a:r>
            </a:p>
          </p:txBody>
        </p:sp>
        <p:sp>
          <p:nvSpPr>
            <p:cNvPr id="162" name="성공하려면 미래의 나에 진실해져야 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성공하려면 미래의 나에 진실해져야 한다.</a:t>
              </a:r>
            </a:p>
          </p:txBody>
        </p:sp>
      </p:grpSp>
      <p:grpSp>
        <p:nvGrpSpPr>
          <p:cNvPr id="166" name="그룹화"/>
          <p:cNvGrpSpPr/>
          <p:nvPr/>
        </p:nvGrpSpPr>
        <p:grpSpPr>
          <a:xfrm>
            <a:off x="1129489" y="10644437"/>
            <a:ext cx="9154765" cy="889001"/>
            <a:chOff x="0" y="0"/>
            <a:chExt cx="9154763" cy="889000"/>
          </a:xfrm>
        </p:grpSpPr>
        <p:sp>
          <p:nvSpPr>
            <p:cNvPr id="164" name="7"/>
            <p:cNvSpPr/>
            <p:nvPr/>
          </p:nvSpPr>
          <p:spPr>
            <a:xfrm>
              <a:off x="0" y="0"/>
              <a:ext cx="984564" cy="889000"/>
            </a:xfrm>
            <a:prstGeom prst="rect">
              <a:avLst/>
            </a:prstGeom>
            <a:solidFill>
              <a:srgbClr val="E1DBE5"/>
            </a:solidFill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algn="ctr" defTabSz="825500">
                <a:lnSpc>
                  <a:spcPct val="100000"/>
                </a:lnSpc>
                <a:defRPr spc="0" sz="3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7</a:t>
              </a:r>
            </a:p>
          </p:txBody>
        </p:sp>
        <p:sp>
          <p:nvSpPr>
            <p:cNvPr id="165" name="신에 대한 견해가 미래의 나에게 영향을 미친다."/>
            <p:cNvSpPr/>
            <p:nvPr/>
          </p:nvSpPr>
          <p:spPr>
            <a:xfrm>
              <a:off x="999219" y="0"/>
              <a:ext cx="8155545" cy="889000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신에 대한 견해가 미래의 나에게 영향을 미친다.</a:t>
              </a:r>
            </a:p>
          </p:txBody>
        </p:sp>
      </p:grpSp>
      <p:sp>
        <p:nvSpPr>
          <p:cNvPr id="167" name="직사각형"/>
          <p:cNvSpPr/>
          <p:nvPr/>
        </p:nvSpPr>
        <p:spPr>
          <a:xfrm>
            <a:off x="10587613" y="386296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68" name="직사각형"/>
          <p:cNvSpPr/>
          <p:nvPr/>
        </p:nvSpPr>
        <p:spPr>
          <a:xfrm>
            <a:off x="10587613" y="499321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69" name="직사각형"/>
          <p:cNvSpPr/>
          <p:nvPr/>
        </p:nvSpPr>
        <p:spPr>
          <a:xfrm>
            <a:off x="10587613" y="612345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70" name="직사각형"/>
          <p:cNvSpPr/>
          <p:nvPr/>
        </p:nvSpPr>
        <p:spPr>
          <a:xfrm>
            <a:off x="10587613" y="725370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71" name="직사각형"/>
          <p:cNvSpPr/>
          <p:nvPr/>
        </p:nvSpPr>
        <p:spPr>
          <a:xfrm>
            <a:off x="10587613" y="838394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72" name="직사각형"/>
          <p:cNvSpPr/>
          <p:nvPr/>
        </p:nvSpPr>
        <p:spPr>
          <a:xfrm>
            <a:off x="10587613" y="9514192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  <p:sp>
        <p:nvSpPr>
          <p:cNvPr id="173" name="직사각형"/>
          <p:cNvSpPr/>
          <p:nvPr/>
        </p:nvSpPr>
        <p:spPr>
          <a:xfrm>
            <a:off x="10587613" y="10644437"/>
            <a:ext cx="2260601" cy="8890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슬라이드 번호"/>
          <p:cNvSpPr txBox="1"/>
          <p:nvPr>
            <p:ph type="sldNum" sz="quarter" idx="2"/>
          </p:nvPr>
        </p:nvSpPr>
        <p:spPr>
          <a:xfrm>
            <a:off x="12062879" y="13087298"/>
            <a:ext cx="245746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76" name="Work Paper 6 세가지 우선순위 체크리스트 ①"/>
          <p:cNvSpPr txBox="1"/>
          <p:nvPr/>
        </p:nvSpPr>
        <p:spPr>
          <a:xfrm>
            <a:off x="1191975" y="1289161"/>
            <a:ext cx="940384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6 세가지 우선순위 체크리스트 ①</a:t>
            </a:r>
          </a:p>
        </p:txBody>
      </p:sp>
      <p:sp>
        <p:nvSpPr>
          <p:cNvPr id="177" name="1"/>
          <p:cNvSpPr/>
          <p:nvPr/>
        </p:nvSpPr>
        <p:spPr>
          <a:xfrm>
            <a:off x="1222129" y="2935031"/>
            <a:ext cx="1270001" cy="1122519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</a:t>
            </a:r>
          </a:p>
        </p:txBody>
      </p:sp>
      <p:sp>
        <p:nvSpPr>
          <p:cNvPr id="178" name="10년 후 ‘미래의 나’를 상상해보자. “10일 후의 모습보다 10년 후의 모습을 상상하는게 훨씬 더 낫다.”"/>
          <p:cNvSpPr/>
          <p:nvPr/>
        </p:nvSpPr>
        <p:spPr>
          <a:xfrm>
            <a:off x="2485780" y="2935031"/>
            <a:ext cx="10382878" cy="1122519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10년 후 ‘미래의 나’를 상상해보자.</a:t>
            </a:r>
            <a:br/>
            <a:r>
              <a:t>“10일 후의 모습보다 10년 후의 모습을 상상하는게 훨씬 더 낫다.”</a:t>
            </a:r>
          </a:p>
        </p:txBody>
      </p:sp>
      <p:sp>
        <p:nvSpPr>
          <p:cNvPr id="179" name="2"/>
          <p:cNvSpPr/>
          <p:nvPr/>
        </p:nvSpPr>
        <p:spPr>
          <a:xfrm>
            <a:off x="1222129" y="4321531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2</a:t>
            </a:r>
          </a:p>
        </p:txBody>
      </p:sp>
      <p:sp>
        <p:nvSpPr>
          <p:cNvPr id="180" name="짐 콜린스는 “3개를 초과하는 목표를 추구하면 아무것도 얻지 못한다”라고 말했다."/>
          <p:cNvSpPr/>
          <p:nvPr/>
        </p:nvSpPr>
        <p:spPr>
          <a:xfrm>
            <a:off x="2485780" y="4321531"/>
            <a:ext cx="10382878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짐 콜린스는 “3개를 초과하는 목표를 추구하면 아무것도 얻지 못한다”라고 말했다.</a:t>
            </a:r>
          </a:p>
        </p:txBody>
      </p:sp>
      <p:sp>
        <p:nvSpPr>
          <p:cNvPr id="181" name="Memo"/>
          <p:cNvSpPr/>
          <p:nvPr/>
        </p:nvSpPr>
        <p:spPr>
          <a:xfrm>
            <a:off x="13565730" y="2945447"/>
            <a:ext cx="2397591" cy="819151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01600" tIns="101600" rIns="101600" bIns="101600" anchor="ctr"/>
          <a:lstStyle>
            <a:lvl1pPr algn="ctr"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Memo</a:t>
            </a:r>
          </a:p>
        </p:txBody>
      </p:sp>
      <p:sp>
        <p:nvSpPr>
          <p:cNvPr id="182" name="직사각형"/>
          <p:cNvSpPr/>
          <p:nvPr/>
        </p:nvSpPr>
        <p:spPr>
          <a:xfrm>
            <a:off x="13565730" y="4032238"/>
            <a:ext cx="9391143" cy="8389667"/>
          </a:xfrm>
          <a:prstGeom prst="rect">
            <a:avLst/>
          </a:prstGeom>
          <a:solidFill>
            <a:srgbClr val="FFFFFF"/>
          </a:solidFill>
          <a:ln w="12700">
            <a:solidFill>
              <a:srgbClr val="929292"/>
            </a:solidFill>
            <a:miter lim="400000"/>
          </a:ln>
          <a:effectLst>
            <a:outerShdw sx="100000" sy="100000" kx="0" ky="0" algn="b" rotWithShape="0" blurRad="63500" dist="25400" dir="2700000">
              <a:srgbClr val="000000">
                <a:alpha val="50000"/>
              </a:srgbClr>
            </a:outerShdw>
          </a:effectLst>
        </p:spPr>
        <p:txBody>
          <a:bodyPr lIns="50800" tIns="50800" rIns="50800" bIns="50800"/>
          <a:lstStyle/>
          <a:p>
            <a:pPr>
              <a:defRPr spc="0" sz="2000">
                <a:latin typeface="Apple SD 산돌고딕 Neo 옅은체"/>
                <a:ea typeface="Apple SD 산돌고딕 Neo 옅은체"/>
                <a:cs typeface="Apple SD 산돌고딕 Neo 옅은체"/>
                <a:sym typeface="Apple SD 산돌고딕 Neo 옅은체"/>
              </a:defRPr>
            </a:pPr>
          </a:p>
        </p:txBody>
      </p:sp>
      <p:sp>
        <p:nvSpPr>
          <p:cNvPr id="183" name="3"/>
          <p:cNvSpPr/>
          <p:nvPr/>
        </p:nvSpPr>
        <p:spPr>
          <a:xfrm>
            <a:off x="1222129" y="5703114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3</a:t>
            </a:r>
          </a:p>
        </p:txBody>
      </p:sp>
      <p:sp>
        <p:nvSpPr>
          <p:cNvPr id="184" name="10년 후 미래의 나는 어떤 모습인가?"/>
          <p:cNvSpPr/>
          <p:nvPr/>
        </p:nvSpPr>
        <p:spPr>
          <a:xfrm>
            <a:off x="2485780" y="5703114"/>
            <a:ext cx="10382878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10년 후 미래의 나는 어떤 모습인가?</a:t>
            </a:r>
          </a:p>
        </p:txBody>
      </p:sp>
      <p:sp>
        <p:nvSpPr>
          <p:cNvPr id="185" name="4"/>
          <p:cNvSpPr/>
          <p:nvPr/>
        </p:nvSpPr>
        <p:spPr>
          <a:xfrm>
            <a:off x="1222129" y="7101021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4</a:t>
            </a:r>
          </a:p>
        </p:txBody>
      </p:sp>
      <p:sp>
        <p:nvSpPr>
          <p:cNvPr id="186" name="미래의 나에게 가장 중요한 우선순위 세 가지는 무엇인가? 미래의 내가 생각하는 우선순위는 현재의 우선순위나 목표와 많이 ‘다르다’는 사실을 기억하자."/>
          <p:cNvSpPr/>
          <p:nvPr/>
        </p:nvSpPr>
        <p:spPr>
          <a:xfrm>
            <a:off x="2485780" y="7101021"/>
            <a:ext cx="10382878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미래의 나에게 가장 중요한 우선순위 세 가지는 무엇인가?</a:t>
            </a:r>
            <a:br/>
            <a:r>
              <a:t>미래의 내가 생각하는 우선순위는 현재의 우선순위나 목표와 많이 ‘다르다’는 사실을 기억하자.</a:t>
            </a:r>
          </a:p>
        </p:txBody>
      </p:sp>
      <p:sp>
        <p:nvSpPr>
          <p:cNvPr id="187" name="5"/>
          <p:cNvSpPr/>
          <p:nvPr/>
        </p:nvSpPr>
        <p:spPr>
          <a:xfrm>
            <a:off x="1190927" y="8498927"/>
            <a:ext cx="1270001" cy="1300490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5</a:t>
            </a:r>
          </a:p>
        </p:txBody>
      </p:sp>
      <p:sp>
        <p:nvSpPr>
          <p:cNvPr id="188" name="현재가 미래를 이끌게 하기보다 미래가 현재를 이끌게 하는 게 더 낫다.…"/>
          <p:cNvSpPr/>
          <p:nvPr/>
        </p:nvSpPr>
        <p:spPr>
          <a:xfrm>
            <a:off x="2454577" y="8498927"/>
            <a:ext cx="10382879" cy="1300490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현재가 미래를 이끌게 하기보다 미래가 현재를 이끌게 하는 게 더 낫다.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현재의 삶에서 미래의 내가 생각하는 우선순위와 목표가 아닌 게 있는가?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그것이 무엇인지, 그리고 그것을 즉시 중단할 수 있는가?</a:t>
            </a:r>
          </a:p>
        </p:txBody>
      </p:sp>
      <p:sp>
        <p:nvSpPr>
          <p:cNvPr id="189" name="6"/>
          <p:cNvSpPr/>
          <p:nvPr/>
        </p:nvSpPr>
        <p:spPr>
          <a:xfrm>
            <a:off x="1184029" y="10079723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6</a:t>
            </a:r>
          </a:p>
        </p:txBody>
      </p:sp>
      <p:sp>
        <p:nvSpPr>
          <p:cNvPr id="190" name="어떻게 ‘지금’ 미래의 내가 될 수 있는가?"/>
          <p:cNvSpPr/>
          <p:nvPr/>
        </p:nvSpPr>
        <p:spPr>
          <a:xfrm>
            <a:off x="2447680" y="10079723"/>
            <a:ext cx="10382878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어떻게 ‘지금’ 미래의 내가 될 수 있는가?</a:t>
            </a:r>
          </a:p>
        </p:txBody>
      </p:sp>
      <p:sp>
        <p:nvSpPr>
          <p:cNvPr id="191" name="7"/>
          <p:cNvSpPr/>
          <p:nvPr/>
        </p:nvSpPr>
        <p:spPr>
          <a:xfrm>
            <a:off x="1184029" y="11471933"/>
            <a:ext cx="1270001" cy="1117601"/>
          </a:xfrm>
          <a:prstGeom prst="rect">
            <a:avLst/>
          </a:prstGeom>
          <a:solidFill>
            <a:srgbClr val="ADB5D3"/>
          </a:solidFill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3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7</a:t>
            </a:r>
          </a:p>
        </p:txBody>
      </p:sp>
      <p:sp>
        <p:nvSpPr>
          <p:cNvPr id="192" name="만약 미래의 내가 지금의 삶으로 돌아온다면 무엇을 하고…"/>
          <p:cNvSpPr/>
          <p:nvPr/>
        </p:nvSpPr>
        <p:spPr>
          <a:xfrm>
            <a:off x="2447680" y="11471933"/>
            <a:ext cx="10382878" cy="1117601"/>
          </a:xfrm>
          <a:prstGeom prst="rect">
            <a:avLst/>
          </a:prstGeom>
          <a:ln w="38100">
            <a:solidFill>
              <a:srgbClr val="ADB5D3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만약 미래의 내가 지금의 삶으로 돌아온다면 무엇을 하고</a:t>
            </a:r>
          </a:p>
          <a:p>
            <a: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t>어디에 초점을 맞추겠는가?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슬라이드 번호"/>
          <p:cNvSpPr txBox="1"/>
          <p:nvPr>
            <p:ph type="sldNum" sz="quarter" idx="2"/>
          </p:nvPr>
        </p:nvSpPr>
        <p:spPr>
          <a:xfrm>
            <a:off x="12065279" y="13087298"/>
            <a:ext cx="240945" cy="3683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5" name="Work Paper 7세가지 우선순위 체크리스트 ②"/>
          <p:cNvSpPr txBox="1"/>
          <p:nvPr/>
        </p:nvSpPr>
        <p:spPr>
          <a:xfrm>
            <a:off x="1191975" y="1289161"/>
            <a:ext cx="9895833" cy="71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pc="-119" sz="40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Work Paper 7세가지 우선순위 체크리스트 ②</a:t>
            </a:r>
          </a:p>
        </p:txBody>
      </p:sp>
      <p:sp>
        <p:nvSpPr>
          <p:cNvPr id="196" name="1."/>
          <p:cNvSpPr/>
          <p:nvPr/>
        </p:nvSpPr>
        <p:spPr>
          <a:xfrm>
            <a:off x="2894246" y="4025957"/>
            <a:ext cx="9156701" cy="24638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1.</a:t>
            </a:r>
          </a:p>
        </p:txBody>
      </p:sp>
      <p:sp>
        <p:nvSpPr>
          <p:cNvPr id="197" name="미래의 나에게 가장 중요한 우선순위"/>
          <p:cNvSpPr/>
          <p:nvPr/>
        </p:nvSpPr>
        <p:spPr>
          <a:xfrm>
            <a:off x="2894246" y="3149713"/>
            <a:ext cx="9156701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미래의 나에게 가장 중요한 우선순위</a:t>
            </a:r>
          </a:p>
        </p:txBody>
      </p:sp>
      <p:sp>
        <p:nvSpPr>
          <p:cNvPr id="198" name="12개월 안에 달성할 구체적인 목표"/>
          <p:cNvSpPr/>
          <p:nvPr/>
        </p:nvSpPr>
        <p:spPr>
          <a:xfrm>
            <a:off x="12333053" y="3149713"/>
            <a:ext cx="9156701" cy="635001"/>
          </a:xfrm>
          <a:prstGeom prst="rect">
            <a:avLst/>
          </a:prstGeom>
          <a:solidFill>
            <a:srgbClr val="E1DBE5"/>
          </a:solidFill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825500">
              <a:lnSpc>
                <a:spcPct val="100000"/>
              </a:lnSpc>
              <a:defRPr spc="0" sz="24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12개월 안에 달성할 구체적인 목표</a:t>
            </a:r>
          </a:p>
        </p:txBody>
      </p:sp>
      <p:grpSp>
        <p:nvGrpSpPr>
          <p:cNvPr id="202" name="그룹화"/>
          <p:cNvGrpSpPr/>
          <p:nvPr/>
        </p:nvGrpSpPr>
        <p:grpSpPr>
          <a:xfrm>
            <a:off x="12333053" y="4021872"/>
            <a:ext cx="9156701" cy="2471972"/>
            <a:chOff x="0" y="0"/>
            <a:chExt cx="9156700" cy="2471970"/>
          </a:xfrm>
        </p:grpSpPr>
        <p:sp>
          <p:nvSpPr>
            <p:cNvPr id="199" name="•"/>
            <p:cNvSpPr/>
            <p:nvPr/>
          </p:nvSpPr>
          <p:spPr>
            <a:xfrm>
              <a:off x="0" y="0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00" name="•"/>
            <p:cNvSpPr/>
            <p:nvPr/>
          </p:nvSpPr>
          <p:spPr>
            <a:xfrm>
              <a:off x="0" y="818844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01" name="•"/>
            <p:cNvSpPr/>
            <p:nvPr/>
          </p:nvSpPr>
          <p:spPr>
            <a:xfrm>
              <a:off x="0" y="1650388"/>
              <a:ext cx="9156700" cy="821583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</p:grpSp>
      <p:sp>
        <p:nvSpPr>
          <p:cNvPr id="203" name="1."/>
          <p:cNvSpPr/>
          <p:nvPr/>
        </p:nvSpPr>
        <p:spPr>
          <a:xfrm>
            <a:off x="2894246" y="6743702"/>
            <a:ext cx="9156701" cy="24638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1.</a:t>
            </a:r>
          </a:p>
        </p:txBody>
      </p:sp>
      <p:grpSp>
        <p:nvGrpSpPr>
          <p:cNvPr id="207" name="그룹화"/>
          <p:cNvGrpSpPr/>
          <p:nvPr/>
        </p:nvGrpSpPr>
        <p:grpSpPr>
          <a:xfrm>
            <a:off x="12333053" y="6739617"/>
            <a:ext cx="9156701" cy="2471971"/>
            <a:chOff x="0" y="0"/>
            <a:chExt cx="9156700" cy="2471970"/>
          </a:xfrm>
        </p:grpSpPr>
        <p:sp>
          <p:nvSpPr>
            <p:cNvPr id="204" name="•"/>
            <p:cNvSpPr/>
            <p:nvPr/>
          </p:nvSpPr>
          <p:spPr>
            <a:xfrm>
              <a:off x="0" y="0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05" name="•"/>
            <p:cNvSpPr/>
            <p:nvPr/>
          </p:nvSpPr>
          <p:spPr>
            <a:xfrm>
              <a:off x="0" y="818844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06" name="•"/>
            <p:cNvSpPr/>
            <p:nvPr/>
          </p:nvSpPr>
          <p:spPr>
            <a:xfrm>
              <a:off x="0" y="1650388"/>
              <a:ext cx="9156700" cy="821583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</p:grpSp>
      <p:sp>
        <p:nvSpPr>
          <p:cNvPr id="208" name="1."/>
          <p:cNvSpPr/>
          <p:nvPr/>
        </p:nvSpPr>
        <p:spPr>
          <a:xfrm>
            <a:off x="2894246" y="9467797"/>
            <a:ext cx="9156701" cy="2463801"/>
          </a:xfrm>
          <a:prstGeom prst="rect">
            <a:avLst/>
          </a:prstGeom>
          <a:ln w="38100">
            <a:solidFill>
              <a:srgbClr val="E1DBE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pc="0" sz="2200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lvl1pPr>
          </a:lstStyle>
          <a:p>
            <a:pPr/>
            <a:r>
              <a:t>1.</a:t>
            </a:r>
          </a:p>
        </p:txBody>
      </p:sp>
      <p:grpSp>
        <p:nvGrpSpPr>
          <p:cNvPr id="212" name="그룹화"/>
          <p:cNvGrpSpPr/>
          <p:nvPr/>
        </p:nvGrpSpPr>
        <p:grpSpPr>
          <a:xfrm>
            <a:off x="12333053" y="9463712"/>
            <a:ext cx="9156701" cy="2471971"/>
            <a:chOff x="0" y="0"/>
            <a:chExt cx="9156700" cy="2471970"/>
          </a:xfrm>
        </p:grpSpPr>
        <p:sp>
          <p:nvSpPr>
            <p:cNvPr id="209" name="•"/>
            <p:cNvSpPr/>
            <p:nvPr/>
          </p:nvSpPr>
          <p:spPr>
            <a:xfrm>
              <a:off x="0" y="0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10" name="•"/>
            <p:cNvSpPr/>
            <p:nvPr/>
          </p:nvSpPr>
          <p:spPr>
            <a:xfrm>
              <a:off x="0" y="818844"/>
              <a:ext cx="9156700" cy="821582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  <p:sp>
          <p:nvSpPr>
            <p:cNvPr id="211" name="•"/>
            <p:cNvSpPr/>
            <p:nvPr/>
          </p:nvSpPr>
          <p:spPr>
            <a:xfrm>
              <a:off x="0" y="1650388"/>
              <a:ext cx="9156700" cy="821583"/>
            </a:xfrm>
            <a:prstGeom prst="rect">
              <a:avLst/>
            </a:prstGeom>
            <a:noFill/>
            <a:ln w="38100" cap="flat">
              <a:solidFill>
                <a:srgbClr val="E1DBE5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 defTabSz="825500">
                <a:lnSpc>
                  <a:spcPct val="100000"/>
                </a:lnSpc>
                <a:defRPr spc="0" sz="2200">
                  <a:latin typeface="Apple SD 산돌고딕 Neo 세미볼드체"/>
                  <a:ea typeface="Apple SD 산돌고딕 Neo 세미볼드체"/>
                  <a:cs typeface="Apple SD 산돌고딕 Neo 세미볼드체"/>
                  <a:sym typeface="Apple SD 산돌고딕 Neo 세미볼드체"/>
                </a:defRPr>
              </a:lvl1pPr>
            </a:lstStyle>
            <a:p>
              <a:pPr/>
              <a:r>
                <a:t>•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pple SD 산돌고딕 Neo 볼드체"/>
        <a:ea typeface="Apple SD 산돌고딕 Neo 볼드체"/>
        <a:cs typeface="Apple SD 산돌고딕 Neo 볼드체"/>
      </a:majorFont>
      <a:minorFont>
        <a:latin typeface="Apple SD 산돌고딕 Neo 볼드체"/>
        <a:ea typeface="Apple SD 산돌고딕 Neo 볼드체"/>
        <a:cs typeface="Apple SD 산돌고딕 Neo 볼드체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pple SD 산돌고딕 Neo 일반체"/>
            <a:ea typeface="Apple SD 산돌고딕 Neo 일반체"/>
            <a:cs typeface="Apple SD 산돌고딕 Neo 일반체"/>
            <a:sym typeface="Apple SD 산돌고딕 Neo 일반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pple SD 산돌고딕 Neo 일반체"/>
            <a:ea typeface="Apple SD 산돌고딕 Neo 일반체"/>
            <a:cs typeface="Apple SD 산돌고딕 Neo 일반체"/>
            <a:sym typeface="Apple SD 산돌고딕 Neo 일반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pple SD 산돌고딕 Neo 볼드체"/>
        <a:ea typeface="Apple SD 산돌고딕 Neo 볼드체"/>
        <a:cs typeface="Apple SD 산돌고딕 Neo 볼드체"/>
      </a:majorFont>
      <a:minorFont>
        <a:latin typeface="Apple SD 산돌고딕 Neo 볼드체"/>
        <a:ea typeface="Apple SD 산돌고딕 Neo 볼드체"/>
        <a:cs typeface="Apple SD 산돌고딕 Neo 볼드체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pple SD 산돌고딕 Neo 일반체"/>
            <a:ea typeface="Apple SD 산돌고딕 Neo 일반체"/>
            <a:cs typeface="Apple SD 산돌고딕 Neo 일반체"/>
            <a:sym typeface="Apple SD 산돌고딕 Neo 일반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pple SD 산돌고딕 Neo 일반체"/>
            <a:ea typeface="Apple SD 산돌고딕 Neo 일반체"/>
            <a:cs typeface="Apple SD 산돌고딕 Neo 일반체"/>
            <a:sym typeface="Apple SD 산돌고딕 Neo 일반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